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4" r:id="rId1"/>
  </p:sldMasterIdLst>
  <p:notesMasterIdLst>
    <p:notesMasterId r:id="rId13"/>
  </p:notesMasterIdLst>
  <p:handoutMasterIdLst>
    <p:handoutMasterId r:id="rId14"/>
  </p:handoutMasterIdLst>
  <p:sldIdLst>
    <p:sldId id="268" r:id="rId2"/>
    <p:sldId id="269" r:id="rId3"/>
    <p:sldId id="270" r:id="rId4"/>
    <p:sldId id="279" r:id="rId5"/>
    <p:sldId id="271" r:id="rId6"/>
    <p:sldId id="280" r:id="rId7"/>
    <p:sldId id="274" r:id="rId8"/>
    <p:sldId id="275" r:id="rId9"/>
    <p:sldId id="276" r:id="rId10"/>
    <p:sldId id="273" r:id="rId11"/>
    <p:sldId id="281" r:id="rId12"/>
  </p:sldIdLst>
  <p:sldSz cx="12188825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4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pos="959">
          <p15:clr>
            <a:srgbClr val="A4A3A4"/>
          </p15:clr>
        </p15:guide>
        <p15:guide id="5" pos="67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>
      <p:cViewPr varScale="1">
        <p:scale>
          <a:sx n="105" d="100"/>
          <a:sy n="105" d="100"/>
        </p:scale>
        <p:origin x="120" y="216"/>
      </p:cViewPr>
      <p:guideLst>
        <p:guide orient="horz" pos="2160"/>
        <p:guide orient="horz" pos="384"/>
        <p:guide orient="horz" pos="3792"/>
        <p:guide pos="959"/>
        <p:guide pos="671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9" d="100"/>
          <a:sy n="89" d="100"/>
        </p:scale>
        <p:origin x="3780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399C252-E6DB-401D-8B3A-185BEB756E6D}" type="datetime1">
              <a:rPr lang="pt-PT" smtClean="0">
                <a:latin typeface="Calibri" panose="020F0502020204030204" pitchFamily="34" charset="0"/>
              </a:rPr>
              <a:t>26/06/2020</a:t>
            </a:fld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886E15-F82A-4596-A46C-375C6D3981E1}" type="slidenum">
              <a:rPr lang="pt-PT" smtClean="0">
                <a:latin typeface="Calibri" panose="020F0502020204030204" pitchFamily="34" charset="0"/>
              </a:rPr>
              <a:t>‹nº›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83081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3245ED89-404D-425C-A0AC-1954F683E009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BF105DB2-FD3E-441D-8B7E-7AE83ECE27B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8947205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pt-PT" smtClean="0">
                <a:latin typeface="Calibri" panose="020F0502020204030204" pitchFamily="34" charset="0"/>
              </a:rPr>
              <a:t>1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276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pt-PT" smtClean="0">
                <a:latin typeface="Calibri" panose="020F0502020204030204" pitchFamily="34" charset="0"/>
              </a:rPr>
              <a:t>10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489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pt-PT" smtClean="0">
                <a:latin typeface="Calibri" panose="020F0502020204030204" pitchFamily="34" charset="0"/>
              </a:rPr>
              <a:t>11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731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pt-PT" smtClean="0">
                <a:latin typeface="Calibri" panose="020F0502020204030204" pitchFamily="34" charset="0"/>
              </a:rPr>
              <a:t>2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600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pt-PT" smtClean="0">
                <a:latin typeface="Calibri" panose="020F0502020204030204" pitchFamily="34" charset="0"/>
              </a:rPr>
              <a:t>3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443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pt-PT" smtClean="0">
                <a:latin typeface="Calibri" panose="020F0502020204030204" pitchFamily="34" charset="0"/>
              </a:rPr>
              <a:t>4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620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pt-PT" smtClean="0">
                <a:latin typeface="Calibri" panose="020F0502020204030204" pitchFamily="34" charset="0"/>
              </a:rPr>
              <a:t>5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57302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pt-PT" smtClean="0">
                <a:latin typeface="Calibri" panose="020F0502020204030204" pitchFamily="34" charset="0"/>
              </a:rPr>
              <a:t>6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965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pt-PT" smtClean="0">
                <a:latin typeface="Calibri" panose="020F0502020204030204" pitchFamily="34" charset="0"/>
              </a:rPr>
              <a:t>7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345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pt-PT" smtClean="0">
                <a:latin typeface="Calibri" panose="020F0502020204030204" pitchFamily="34" charset="0"/>
              </a:rPr>
              <a:t>8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8315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>
              <a:latin typeface="Calibri" panose="020F050202020403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pt-PT" smtClean="0">
                <a:latin typeface="Calibri" panose="020F0502020204030204" pitchFamily="34" charset="0"/>
              </a:rPr>
              <a:t>9</a:t>
            </a:fld>
            <a:endParaRPr lang="pt-PT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002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loco de título"/>
          <p:cNvSpPr/>
          <p:nvPr/>
        </p:nvSpPr>
        <p:spPr bwMode="invGray">
          <a:xfrm>
            <a:off x="1141413" y="1600200"/>
            <a:ext cx="11047412" cy="32766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latin typeface="Calibri" panose="020F0502020204030204" pitchFamily="34" charset="0"/>
            </a:endParaRPr>
          </a:p>
        </p:txBody>
      </p:sp>
      <p:grpSp>
        <p:nvGrpSpPr>
          <p:cNvPr id="7" name="gráfico superior"/>
          <p:cNvGrpSpPr/>
          <p:nvPr/>
        </p:nvGrpSpPr>
        <p:grpSpPr>
          <a:xfrm>
            <a:off x="1279" y="0"/>
            <a:ext cx="12188952" cy="429768"/>
            <a:chOff x="1279" y="0"/>
            <a:chExt cx="12188952" cy="429768"/>
          </a:xfrm>
        </p:grpSpPr>
        <p:sp>
          <p:nvSpPr>
            <p:cNvPr id="8" name="Retângulo 7"/>
            <p:cNvSpPr/>
            <p:nvPr/>
          </p:nvSpPr>
          <p:spPr>
            <a:xfrm>
              <a:off x="1279" y="0"/>
              <a:ext cx="12188952" cy="2286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  <p:sp>
          <p:nvSpPr>
            <p:cNvPr id="9" name="Retângulo 8"/>
            <p:cNvSpPr/>
            <p:nvPr/>
          </p:nvSpPr>
          <p:spPr>
            <a:xfrm>
              <a:off x="1279" y="228600"/>
              <a:ext cx="12188952" cy="20116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  <p:sp>
          <p:nvSpPr>
            <p:cNvPr id="10" name="Retângulo 9"/>
            <p:cNvSpPr/>
            <p:nvPr/>
          </p:nvSpPr>
          <p:spPr>
            <a:xfrm>
              <a:off x="1279" y="306324"/>
              <a:ext cx="12188952" cy="45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</p:grpSp>
      <p:grpSp>
        <p:nvGrpSpPr>
          <p:cNvPr id="23" name="gráfico inferior"/>
          <p:cNvGrpSpPr/>
          <p:nvPr/>
        </p:nvGrpSpPr>
        <p:grpSpPr>
          <a:xfrm>
            <a:off x="0" y="6080760"/>
            <a:ext cx="12190231" cy="777240"/>
            <a:chOff x="0" y="6080760"/>
            <a:chExt cx="12190231" cy="777240"/>
          </a:xfrm>
        </p:grpSpPr>
        <p:sp>
          <p:nvSpPr>
            <p:cNvPr id="13" name="Retângulo 12"/>
            <p:cNvSpPr/>
            <p:nvPr/>
          </p:nvSpPr>
          <p:spPr>
            <a:xfrm>
              <a:off x="0" y="6217920"/>
              <a:ext cx="12188825" cy="6400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  <p:sp>
          <p:nvSpPr>
            <p:cNvPr id="14" name="Retângulo 13"/>
            <p:cNvSpPr/>
            <p:nvPr/>
          </p:nvSpPr>
          <p:spPr>
            <a:xfrm>
              <a:off x="1279" y="60807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  <p:sp>
          <p:nvSpPr>
            <p:cNvPr id="15" name="Retângulo 14"/>
            <p:cNvSpPr/>
            <p:nvPr/>
          </p:nvSpPr>
          <p:spPr>
            <a:xfrm>
              <a:off x="1279" y="6172200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 bwMode="invGray">
          <a:xfrm>
            <a:off x="1522414" y="1905000"/>
            <a:ext cx="9143998" cy="26670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  <a:latin typeface="Calibri" panose="020F05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522413" y="5029200"/>
            <a:ext cx="8229598" cy="838200"/>
          </a:xfrm>
        </p:spPr>
        <p:txBody>
          <a:bodyPr rtlCol="0"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sp>
        <p:nvSpPr>
          <p:cNvPr id="21" name="Marcador de Posição do Rodapé 2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20" name="Marcador de Posição da Data 19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72DE55D9-443D-4DF8-9E39-F17EF2F24B60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22" name="Marcador de Posição do Número do Diapositivo 2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4088169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23F901A0-DEB0-4A22-8285-849DB21977CA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22379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494507" y="609600"/>
            <a:ext cx="1143001" cy="5410200"/>
          </a:xfrm>
        </p:spPr>
        <p:txBody>
          <a:bodyPr vert="eaVert"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2413" y="609600"/>
            <a:ext cx="7696198" cy="5410200"/>
          </a:xfrm>
        </p:spPr>
        <p:txBody>
          <a:bodyPr vert="eaVert" rtlCol="0"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4EA444E7-4D7F-4EB4-8B4B-42B693986ADE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65341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sz="3200">
                <a:latin typeface="Calibri" panose="020F05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35DF0706-2974-4555-891A-560C9FD18398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50647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sz="3200">
                <a:latin typeface="Calibri" panose="020F05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712841F6-88A1-4A9A-8DDD-33562A3AE9FD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89459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22413" y="1905000"/>
            <a:ext cx="9144000" cy="2667000"/>
          </a:xfrm>
        </p:spPr>
        <p:txBody>
          <a:bodyPr rtlCol="0" anchor="b">
            <a:normAutofit/>
          </a:bodyPr>
          <a:lstStyle>
            <a:lvl1pPr algn="l">
              <a:defRPr sz="5400" b="0" cap="none" baseline="0">
                <a:latin typeface="Calibri" panose="020F05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522413" y="4876800"/>
            <a:ext cx="8229598" cy="11430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fld id="{551B21E3-8626-40F8-BEFD-D4D08992B753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484106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522413" y="1904999"/>
            <a:ext cx="4435564" cy="4088921"/>
          </a:xfrm>
        </p:spPr>
        <p:txBody>
          <a:bodyPr rtlCol="0">
            <a:normAutofit/>
          </a:bodyPr>
          <a:lstStyle>
            <a:lvl1pPr>
              <a:defRPr sz="2400">
                <a:latin typeface="Calibri" panose="020F0502020204030204" pitchFamily="34" charset="0"/>
              </a:defRPr>
            </a:lvl1pPr>
            <a:lvl2pPr>
              <a:defRPr sz="2000">
                <a:latin typeface="Calibri" panose="020F0502020204030204" pitchFamily="34" charset="0"/>
              </a:defRPr>
            </a:lvl2pPr>
            <a:lvl3pPr>
              <a:defRPr sz="1800">
                <a:latin typeface="Calibri" panose="020F0502020204030204" pitchFamily="34" charset="0"/>
              </a:defRPr>
            </a:lvl3pPr>
            <a:lvl4pPr>
              <a:defRPr sz="1600">
                <a:latin typeface="Calibri" panose="020F0502020204030204" pitchFamily="34" charset="0"/>
              </a:defRPr>
            </a:lvl4pPr>
            <a:lvl5pPr>
              <a:defRPr sz="1600">
                <a:latin typeface="Calibri" panose="020F050202020403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230849" y="1904999"/>
            <a:ext cx="4435564" cy="4088921"/>
          </a:xfrm>
        </p:spPr>
        <p:txBody>
          <a:bodyPr rtlCol="0">
            <a:normAutofit/>
          </a:bodyPr>
          <a:lstStyle>
            <a:lvl1pPr>
              <a:defRPr sz="2400">
                <a:latin typeface="Calibri" panose="020F0502020204030204" pitchFamily="34" charset="0"/>
              </a:defRPr>
            </a:lvl1pPr>
            <a:lvl2pPr>
              <a:defRPr sz="2000">
                <a:latin typeface="Calibri" panose="020F0502020204030204" pitchFamily="34" charset="0"/>
              </a:defRPr>
            </a:lvl2pPr>
            <a:lvl3pPr>
              <a:defRPr sz="1800">
                <a:latin typeface="Calibri" panose="020F0502020204030204" pitchFamily="34" charset="0"/>
              </a:defRPr>
            </a:lvl3pPr>
            <a:lvl4pPr>
              <a:defRPr sz="1600">
                <a:latin typeface="Calibri" panose="020F0502020204030204" pitchFamily="34" charset="0"/>
              </a:defRPr>
            </a:lvl4pPr>
            <a:lvl5pPr>
              <a:defRPr sz="1600">
                <a:latin typeface="Calibri" panose="020F050202020403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51BEAC9A-BB8E-47A7-9F1D-ACD5C1A824DA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51225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522413" y="1828800"/>
            <a:ext cx="4419599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522413" y="2590801"/>
            <a:ext cx="4419599" cy="3429000"/>
          </a:xfrm>
        </p:spPr>
        <p:txBody>
          <a:bodyPr rtlCol="0">
            <a:normAutofit/>
          </a:bodyPr>
          <a:lstStyle>
            <a:lvl1pPr>
              <a:defRPr sz="2000">
                <a:latin typeface="Calibri" panose="020F0502020204030204" pitchFamily="34" charset="0"/>
              </a:defRPr>
            </a:lvl1pPr>
            <a:lvl2pPr>
              <a:defRPr sz="1800">
                <a:latin typeface="Calibri" panose="020F0502020204030204" pitchFamily="34" charset="0"/>
              </a:defRPr>
            </a:lvl2pPr>
            <a:lvl3pPr>
              <a:defRPr sz="1600">
                <a:latin typeface="Calibri" panose="020F0502020204030204" pitchFamily="34" charset="0"/>
              </a:defRPr>
            </a:lvl3pPr>
            <a:lvl4pPr>
              <a:defRPr sz="1400">
                <a:latin typeface="Calibri" panose="020F0502020204030204" pitchFamily="34" charset="0"/>
              </a:defRPr>
            </a:lvl4pPr>
            <a:lvl5pPr>
              <a:defRPr sz="1400">
                <a:latin typeface="Calibri" panose="020F050202020403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246814" y="1828800"/>
            <a:ext cx="4419599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6246814" y="2590801"/>
            <a:ext cx="4419599" cy="3429000"/>
          </a:xfrm>
        </p:spPr>
        <p:txBody>
          <a:bodyPr rtlCol="0">
            <a:normAutofit/>
          </a:bodyPr>
          <a:lstStyle>
            <a:lvl1pPr>
              <a:defRPr sz="2000">
                <a:latin typeface="Calibri" panose="020F0502020204030204" pitchFamily="34" charset="0"/>
              </a:defRPr>
            </a:lvl1pPr>
            <a:lvl2pPr>
              <a:defRPr sz="1800">
                <a:latin typeface="Calibri" panose="020F0502020204030204" pitchFamily="34" charset="0"/>
              </a:defRPr>
            </a:lvl2pPr>
            <a:lvl3pPr>
              <a:defRPr sz="1600">
                <a:latin typeface="Calibri" panose="020F0502020204030204" pitchFamily="34" charset="0"/>
              </a:defRPr>
            </a:lvl3pPr>
            <a:lvl4pPr>
              <a:defRPr sz="1400">
                <a:latin typeface="Calibri" panose="020F0502020204030204" pitchFamily="34" charset="0"/>
              </a:defRPr>
            </a:lvl4pPr>
            <a:lvl5pPr>
              <a:defRPr sz="1400">
                <a:latin typeface="Calibri" panose="020F050202020403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9B0F5B27-B5DC-4978-9C56-9FC7CF3C584E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59770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7FF0FC81-A930-46DF-AC0E-C84B06508EE3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98131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áfico inferior"/>
          <p:cNvGrpSpPr/>
          <p:nvPr userDrawn="1"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Retângulo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  <p:sp>
          <p:nvSpPr>
            <p:cNvPr id="8" name="Retângulo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  <p:sp>
          <p:nvSpPr>
            <p:cNvPr id="9" name="Retângulo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</p:grp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E10FC932-8398-4AF5-B401-B91F3B9ADEE0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403003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oldura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latin typeface="Calibri" panose="020F050202020403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923214" y="1371600"/>
            <a:ext cx="3124200" cy="2057400"/>
          </a:xfrm>
        </p:spPr>
        <p:txBody>
          <a:bodyPr rtlCol="0" anchor="b">
            <a:normAutofit/>
          </a:bodyPr>
          <a:lstStyle>
            <a:lvl1pPr algn="l">
              <a:defRPr sz="3200" b="1">
                <a:latin typeface="Calibri" panose="020F05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1491930" y="1293495"/>
            <a:ext cx="5577840" cy="4023360"/>
          </a:xfrm>
        </p:spPr>
        <p:txBody>
          <a:bodyPr rtlCol="0">
            <a:normAutofit/>
          </a:bodyPr>
          <a:lstStyle>
            <a:lvl1pPr>
              <a:defRPr sz="2000">
                <a:latin typeface="Calibri" panose="020F0502020204030204" pitchFamily="34" charset="0"/>
              </a:defRPr>
            </a:lvl1pPr>
            <a:lvl2pPr>
              <a:defRPr sz="1800">
                <a:latin typeface="Calibri" panose="020F0502020204030204" pitchFamily="34" charset="0"/>
              </a:defRPr>
            </a:lvl2pPr>
            <a:lvl3pPr>
              <a:defRPr sz="1600">
                <a:latin typeface="Calibri" panose="020F0502020204030204" pitchFamily="34" charset="0"/>
              </a:defRPr>
            </a:lvl3pPr>
            <a:lvl4pPr>
              <a:defRPr sz="1400">
                <a:latin typeface="Calibri" panose="020F0502020204030204" pitchFamily="34" charset="0"/>
              </a:defRPr>
            </a:lvl4pPr>
            <a:lvl5pPr>
              <a:defRPr sz="1400">
                <a:latin typeface="Calibri" panose="020F050202020403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923214" y="3536829"/>
            <a:ext cx="3124200" cy="1797169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600">
                <a:latin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57BCBCEF-012D-404A-BF91-E15F64140FF5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61613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oldura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latin typeface="Calibri" panose="020F050202020403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923214" y="1371600"/>
            <a:ext cx="3124200" cy="2057400"/>
          </a:xfrm>
        </p:spPr>
        <p:txBody>
          <a:bodyPr rtlCol="0" anchor="b">
            <a:normAutofit/>
          </a:bodyPr>
          <a:lstStyle>
            <a:lvl1pPr algn="l">
              <a:defRPr sz="3200" b="0">
                <a:latin typeface="Calibri" panose="020F05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 descr="Um marcador de posição vazio para adicionar uma imagem. Clique no marcador de posição e selecione a imagem que pretende adicionar"/>
          <p:cNvSpPr>
            <a:spLocks noGrp="1"/>
          </p:cNvSpPr>
          <p:nvPr>
            <p:ph type="pic" idx="1"/>
          </p:nvPr>
        </p:nvSpPr>
        <p:spPr>
          <a:xfrm>
            <a:off x="1400490" y="1202055"/>
            <a:ext cx="5760720" cy="4206240"/>
          </a:xfrm>
          <a:solidFill>
            <a:schemeClr val="bg1">
              <a:lumMod val="95000"/>
            </a:schemeClr>
          </a:solidFill>
        </p:spPr>
        <p:txBody>
          <a:bodyPr tIns="91440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latin typeface="Calibri" panose="020F05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923214" y="3536829"/>
            <a:ext cx="3124200" cy="1797171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600">
                <a:latin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62AC7886-3A24-4930-AAF0-6F3354DBC309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93186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áfico inferior"/>
          <p:cNvGrpSpPr/>
          <p:nvPr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Retângulo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  <p:sp>
          <p:nvSpPr>
            <p:cNvPr id="8" name="Retângulo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  <p:sp>
          <p:nvSpPr>
            <p:cNvPr id="9" name="Retângulo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</p:grpSp>
      <p:grpSp>
        <p:nvGrpSpPr>
          <p:cNvPr id="10" name="gráfico superior"/>
          <p:cNvGrpSpPr/>
          <p:nvPr/>
        </p:nvGrpSpPr>
        <p:grpSpPr>
          <a:xfrm>
            <a:off x="1279" y="0"/>
            <a:ext cx="12188952" cy="320040"/>
            <a:chOff x="1279" y="0"/>
            <a:chExt cx="12188952" cy="320040"/>
          </a:xfrm>
        </p:grpSpPr>
        <p:sp>
          <p:nvSpPr>
            <p:cNvPr id="11" name="Retângulo 10"/>
            <p:cNvSpPr/>
            <p:nvPr/>
          </p:nvSpPr>
          <p:spPr>
            <a:xfrm>
              <a:off x="1279" y="0"/>
              <a:ext cx="12188952" cy="17023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  <p:sp>
          <p:nvSpPr>
            <p:cNvPr id="12" name="Retângulo 11"/>
            <p:cNvSpPr/>
            <p:nvPr/>
          </p:nvSpPr>
          <p:spPr>
            <a:xfrm>
              <a:off x="1279" y="170234"/>
              <a:ext cx="12188952" cy="14980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  <p:sp>
          <p:nvSpPr>
            <p:cNvPr id="13" name="Retângulo 12"/>
            <p:cNvSpPr/>
            <p:nvPr/>
          </p:nvSpPr>
          <p:spPr>
            <a:xfrm>
              <a:off x="1279" y="231421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latin typeface="Calibri" panose="020F0502020204030204" pitchFamily="34" charset="0"/>
              </a:endParaRPr>
            </a:p>
          </p:txBody>
        </p:sp>
      </p:grp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522876" y="1905000"/>
            <a:ext cx="9143538" cy="369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 bwMode="auto">
          <a:xfrm>
            <a:off x="1507498" y="6516865"/>
            <a:ext cx="6062145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r>
              <a:rPr lang="pt-PT" noProof="0"/>
              <a:t>Adicione um rodapé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 bwMode="auto">
          <a:xfrm>
            <a:off x="7994363" y="6516865"/>
            <a:ext cx="132762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fld id="{79451893-A936-4D22-B6F8-F6184F176042}" type="datetime1">
              <a:rPr lang="pt-PT" noProof="0" smtClean="0"/>
              <a:t>26/06/2020</a:t>
            </a:fld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 bwMode="auto">
          <a:xfrm>
            <a:off x="9730094" y="6516865"/>
            <a:ext cx="93631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pt-PT" noProof="0" smtClean="0"/>
              <a:pPr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31068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1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>
              <a:lumMod val="50000"/>
            </a:schemeClr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Wingdings" pitchFamily="2" charset="2"/>
        <a:buChar char="§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SzPct val="100000"/>
        <a:buFont typeface="Arial" pitchFamily="34" charset="0"/>
        <a:buChar char="–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PT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libri" panose="020F0502020204030204" pitchFamily="34" charset="0"/>
              </a:rPr>
              <a:t>InfoAzulejo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type="subTitle" idx="1"/>
          </p:nvPr>
        </p:nvSpPr>
        <p:spPr>
          <a:xfrm>
            <a:off x="1522412" y="5029200"/>
            <a:ext cx="9324527" cy="838200"/>
          </a:xfrm>
        </p:spPr>
        <p:txBody>
          <a:bodyPr rtlCol="0"/>
          <a:lstStyle/>
          <a:p>
            <a:r>
              <a:rPr lang="pt-PT" dirty="0">
                <a:latin typeface="Calibri" panose="020F0502020204030204" pitchFamily="34" charset="0"/>
              </a:rPr>
              <a:t>Universidade Europeia</a:t>
            </a:r>
            <a:r>
              <a:rPr lang="pt-PT" dirty="0"/>
              <a:t>| 2019/2020 | </a:t>
            </a:r>
            <a:r>
              <a:rPr lang="pt-PT" i="1" dirty="0"/>
              <a:t>Project </a:t>
            </a:r>
            <a:r>
              <a:rPr lang="pt-PT" i="1" dirty="0" err="1"/>
              <a:t>Factory</a:t>
            </a:r>
            <a:r>
              <a:rPr lang="pt-PT" dirty="0">
                <a:latin typeface="Calibri" panose="020F0502020204030204" pitchFamily="34" charset="0"/>
              </a:rPr>
              <a:t>| Hugo Varela</a:t>
            </a:r>
          </a:p>
        </p:txBody>
      </p:sp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475976F2-C100-499F-92A5-EAB905B649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189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749">
        <p:fade/>
      </p:transition>
    </mc:Choice>
    <mc:Fallback xmlns="">
      <p:transition spd="med" advTm="57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eta: Curvada para Baixo 16">
            <a:extLst>
              <a:ext uri="{FF2B5EF4-FFF2-40B4-BE49-F238E27FC236}">
                <a16:creationId xmlns:a16="http://schemas.microsoft.com/office/drawing/2014/main" id="{AE58A32E-18F9-4AF5-BC89-A0FFC3B6D647}"/>
              </a:ext>
            </a:extLst>
          </p:cNvPr>
          <p:cNvSpPr/>
          <p:nvPr/>
        </p:nvSpPr>
        <p:spPr>
          <a:xfrm>
            <a:off x="5230316" y="2348880"/>
            <a:ext cx="1192894" cy="643296"/>
          </a:xfrm>
          <a:prstGeom prst="curvedDownArrow">
            <a:avLst>
              <a:gd name="adj1" fmla="val 28817"/>
              <a:gd name="adj2" fmla="val 61823"/>
              <a:gd name="adj3" fmla="val 28899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err="1">
              <a:solidFill>
                <a:schemeClr val="tx1"/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i="1" dirty="0">
                <a:latin typeface="Calibri" panose="020F0502020204030204" pitchFamily="34" charset="0"/>
              </a:rPr>
              <a:t>Agile</a:t>
            </a:r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A428F118-305E-4D3F-9BD5-4A8972FCB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4095" y="1772816"/>
            <a:ext cx="9143538" cy="3697465"/>
          </a:xfrm>
        </p:spPr>
        <p:txBody>
          <a:bodyPr/>
          <a:lstStyle/>
          <a:p>
            <a:pPr marL="0" indent="0">
              <a:buNone/>
            </a:pPr>
            <a:r>
              <a:rPr lang="en-GB" i="1" dirty="0"/>
              <a:t>“Responding to change over following a plan”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6F8B26B8-9764-4DDE-8236-921795DCC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868" y="2862416"/>
            <a:ext cx="4424948" cy="310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81F74A88-C676-41E0-83B7-FEA3F6373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824" y="2992176"/>
            <a:ext cx="5818084" cy="2840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Áudio 7">
            <a:hlinkClick r:id="" action="ppaction://media"/>
            <a:extLst>
              <a:ext uri="{FF2B5EF4-FFF2-40B4-BE49-F238E27FC236}">
                <a16:creationId xmlns:a16="http://schemas.microsoft.com/office/drawing/2014/main" id="{C6B0CF31-02C7-4428-AA74-6699D75EC0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010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9900">
        <p:fade/>
      </p:transition>
    </mc:Choice>
    <mc:Fallback xmlns="">
      <p:transition spd="med" advTm="49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eta: Curvada para Baixo 16">
            <a:extLst>
              <a:ext uri="{FF2B5EF4-FFF2-40B4-BE49-F238E27FC236}">
                <a16:creationId xmlns:a16="http://schemas.microsoft.com/office/drawing/2014/main" id="{AE58A32E-18F9-4AF5-BC89-A0FFC3B6D647}"/>
              </a:ext>
            </a:extLst>
          </p:cNvPr>
          <p:cNvSpPr/>
          <p:nvPr/>
        </p:nvSpPr>
        <p:spPr>
          <a:xfrm>
            <a:off x="5230316" y="2348880"/>
            <a:ext cx="1192894" cy="643296"/>
          </a:xfrm>
          <a:prstGeom prst="curvedDownArrow">
            <a:avLst>
              <a:gd name="adj1" fmla="val 28817"/>
              <a:gd name="adj2" fmla="val 61823"/>
              <a:gd name="adj3" fmla="val 28899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err="1">
              <a:solidFill>
                <a:schemeClr val="tx1"/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i="1" dirty="0">
                <a:latin typeface="Calibri" panose="020F0502020204030204" pitchFamily="34" charset="0"/>
              </a:rPr>
              <a:t>Agile</a:t>
            </a:r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A428F118-305E-4D3F-9BD5-4A8972FCB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4095" y="1772816"/>
            <a:ext cx="9143538" cy="3697465"/>
          </a:xfrm>
        </p:spPr>
        <p:txBody>
          <a:bodyPr/>
          <a:lstStyle/>
          <a:p>
            <a:pPr marL="0" indent="0">
              <a:buNone/>
            </a:pPr>
            <a:r>
              <a:rPr lang="en-GB" i="1" dirty="0"/>
              <a:t>“Responding to change over following a plan”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6F8B26B8-9764-4DDE-8236-921795DCC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868" y="2862416"/>
            <a:ext cx="4424948" cy="310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81F74A88-C676-41E0-83B7-FEA3F6373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824" y="2992176"/>
            <a:ext cx="5818084" cy="2840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A028BD43-9C14-4AA5-BBF3-67FED95325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474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894">
        <p:fade/>
      </p:transition>
    </mc:Choice>
    <mc:Fallback>
      <p:transition spd="med" advTm="489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dirty="0">
                <a:latin typeface="Calibri" panose="020F0502020204030204" pitchFamily="34" charset="0"/>
              </a:rPr>
              <a:t>Objetivos do Projeto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pt-PT" dirty="0">
              <a:latin typeface="Calibri" panose="020F0502020204030204" pitchFamily="34" charset="0"/>
            </a:endParaRPr>
          </a:p>
          <a:p>
            <a:pPr rtl="0"/>
            <a:r>
              <a:rPr lang="pt-PT" dirty="0">
                <a:latin typeface="Calibri" panose="020F0502020204030204" pitchFamily="34" charset="0"/>
              </a:rPr>
              <a:t>Ajudar um utilizador a explorar azulejos existentes em qualquer local</a:t>
            </a:r>
          </a:p>
          <a:p>
            <a:pPr rtl="0"/>
            <a:r>
              <a:rPr lang="pt-PT" dirty="0">
                <a:latin typeface="Calibri" panose="020F0502020204030204" pitchFamily="34" charset="0"/>
              </a:rPr>
              <a:t>Conhecer azulejos e a sua informação detalhada</a:t>
            </a:r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B6A89746-0493-4866-8C16-1EC5B01385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1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354">
        <p:fade/>
      </p:transition>
    </mc:Choice>
    <mc:Fallback xmlns="">
      <p:transition spd="med" advTm="143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dirty="0">
                <a:latin typeface="Calibri" panose="020F0502020204030204" pitchFamily="34" charset="0"/>
              </a:rPr>
              <a:t>Cenário Principal</a:t>
            </a:r>
          </a:p>
        </p:txBody>
      </p:sp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 rtl="0">
              <a:buNone/>
            </a:pPr>
            <a:endParaRPr lang="pt-PT" dirty="0">
              <a:latin typeface="Calibri" panose="020F0502020204030204" pitchFamily="34" charset="0"/>
            </a:endParaRPr>
          </a:p>
          <a:p>
            <a:pPr marL="0" indent="0" rtl="0">
              <a:buNone/>
            </a:pPr>
            <a:r>
              <a:rPr lang="pt-PT" dirty="0">
                <a:latin typeface="Calibri" panose="020F0502020204030204" pitchFamily="34" charset="0"/>
              </a:rPr>
              <a:t>Um utilizador pode navegar livremente por um mapa. Ao selecionar um azulejo, será apresentada informação detalha do mesmo, assim como imagens.</a:t>
            </a:r>
          </a:p>
        </p:txBody>
      </p:sp>
      <p:sp>
        <p:nvSpPr>
          <p:cNvPr id="4" name="Marcador de Posição do Texto 7"/>
          <p:cNvSpPr txBox="1">
            <a:spLocks/>
          </p:cNvSpPr>
          <p:nvPr/>
        </p:nvSpPr>
        <p:spPr>
          <a:xfrm>
            <a:off x="1539575" y="5715000"/>
            <a:ext cx="9126838" cy="53340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004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943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pt-PT" sz="1600" dirty="0">
              <a:latin typeface="Calibri" panose="020F0502020204030204" pitchFamily="34" charset="0"/>
            </a:endParaRPr>
          </a:p>
        </p:txBody>
      </p:sp>
      <p:pic>
        <p:nvPicPr>
          <p:cNvPr id="12" name="Áudio 11">
            <a:hlinkClick r:id="" action="ppaction://media"/>
            <a:extLst>
              <a:ext uri="{FF2B5EF4-FFF2-40B4-BE49-F238E27FC236}">
                <a16:creationId xmlns:a16="http://schemas.microsoft.com/office/drawing/2014/main" id="{AECAC8A2-78B0-447D-B13A-7D7935B2C1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96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714">
        <p:fade/>
      </p:transition>
    </mc:Choice>
    <mc:Fallback xmlns="">
      <p:transition spd="med" advTm="3471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dirty="0">
                <a:latin typeface="Calibri" panose="020F0502020204030204" pitchFamily="34" charset="0"/>
              </a:rPr>
              <a:t>Atores</a:t>
            </a:r>
          </a:p>
        </p:txBody>
      </p:sp>
      <p:sp>
        <p:nvSpPr>
          <p:cNvPr id="4" name="Marcador de Posição do Texto 7"/>
          <p:cNvSpPr txBox="1">
            <a:spLocks/>
          </p:cNvSpPr>
          <p:nvPr/>
        </p:nvSpPr>
        <p:spPr>
          <a:xfrm>
            <a:off x="1530993" y="5459724"/>
            <a:ext cx="9126838" cy="53340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004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943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r>
              <a:rPr lang="pt-PT" sz="1100" dirty="0">
                <a:latin typeface="Calibri" panose="020F0502020204030204" pitchFamily="34" charset="0"/>
              </a:rPr>
              <a:t>Figura 1 – Diagrama de Contexto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61F0657-E8CA-4A14-9907-9EDC507F83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8887" y="1811649"/>
            <a:ext cx="4591050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Áudio 12">
            <a:hlinkClick r:id="" action="ppaction://media"/>
            <a:extLst>
              <a:ext uri="{FF2B5EF4-FFF2-40B4-BE49-F238E27FC236}">
                <a16:creationId xmlns:a16="http://schemas.microsoft.com/office/drawing/2014/main" id="{789787EF-64A7-4F99-B054-336BA89765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315">
        <p:fade/>
      </p:transition>
    </mc:Choice>
    <mc:Fallback xmlns="">
      <p:transition spd="med" advTm="143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>
                <a:latin typeface="Calibri" panose="020F0502020204030204" pitchFamily="34" charset="0"/>
              </a:rPr>
              <a:t>Análise da Concorrência</a:t>
            </a:r>
          </a:p>
        </p:txBody>
      </p:sp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pt-PT" dirty="0">
                <a:latin typeface="Calibri" panose="020F0502020204030204" pitchFamily="34" charset="0"/>
              </a:rPr>
              <a:t>Concorrentes Diretos</a:t>
            </a:r>
          </a:p>
          <a:p>
            <a:pPr lvl="1"/>
            <a:r>
              <a:rPr lang="en-GB" dirty="0"/>
              <a:t>corinthia.com</a:t>
            </a:r>
            <a:endParaRPr lang="pt-PT" dirty="0"/>
          </a:p>
          <a:p>
            <a:pPr lvl="1"/>
            <a:r>
              <a:rPr lang="en-GB" dirty="0"/>
              <a:t>issuu.com</a:t>
            </a:r>
            <a:endParaRPr lang="pt-PT" dirty="0">
              <a:latin typeface="Calibri" panose="020F0502020204030204" pitchFamily="34" charset="0"/>
            </a:endParaRPr>
          </a:p>
          <a:p>
            <a:pPr rtl="0"/>
            <a:r>
              <a:rPr lang="pt-PT" dirty="0">
                <a:latin typeface="Calibri" panose="020F0502020204030204" pitchFamily="34" charset="0"/>
              </a:rPr>
              <a:t>Pontos Fortes do InfoAzulejo</a:t>
            </a:r>
          </a:p>
          <a:p>
            <a:pPr lvl="1" rtl="0"/>
            <a:r>
              <a:rPr lang="pt-PT" dirty="0">
                <a:latin typeface="Calibri" panose="020F0502020204030204" pitchFamily="34" charset="0"/>
              </a:rPr>
              <a:t>Plataforma permite atualização dos dados existentes (</a:t>
            </a:r>
            <a:r>
              <a:rPr lang="pt-PT" i="1" dirty="0">
                <a:latin typeface="Calibri" panose="020F0502020204030204" pitchFamily="34" charset="0"/>
              </a:rPr>
              <a:t>crowdsourcing</a:t>
            </a:r>
            <a:r>
              <a:rPr lang="pt-PT" dirty="0">
                <a:latin typeface="Calibri" panose="020F0502020204030204" pitchFamily="34" charset="0"/>
              </a:rPr>
              <a:t>).</a:t>
            </a:r>
          </a:p>
          <a:p>
            <a:pPr rtl="0"/>
            <a:r>
              <a:rPr lang="pt-PT" dirty="0">
                <a:latin typeface="Calibri" panose="020F0502020204030204" pitchFamily="34" charset="0"/>
              </a:rPr>
              <a:t>Pontos Fracos</a:t>
            </a:r>
          </a:p>
          <a:p>
            <a:pPr lvl="1" rtl="0"/>
            <a:r>
              <a:rPr lang="pt-PT" dirty="0">
                <a:latin typeface="Calibri" panose="020F0502020204030204" pitchFamily="34" charset="0"/>
              </a:rPr>
              <a:t>A informação apresentada é apenas relativa a azulejos, pode não ser suficiente para despertar interesse do utilizador.</a:t>
            </a:r>
          </a:p>
        </p:txBody>
      </p:sp>
      <p:pic>
        <p:nvPicPr>
          <p:cNvPr id="14" name="Áudio 13">
            <a:hlinkClick r:id="" action="ppaction://media"/>
            <a:extLst>
              <a:ext uri="{FF2B5EF4-FFF2-40B4-BE49-F238E27FC236}">
                <a16:creationId xmlns:a16="http://schemas.microsoft.com/office/drawing/2014/main" id="{BE5F010B-6A6F-465B-B03D-143555A628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86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2052">
        <p:fade/>
      </p:transition>
    </mc:Choice>
    <mc:Fallback xmlns="">
      <p:transition spd="med" advTm="520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981844" y="2743200"/>
            <a:ext cx="9143538" cy="1066800"/>
          </a:xfrm>
        </p:spPr>
        <p:txBody>
          <a:bodyPr rtlCol="0"/>
          <a:lstStyle/>
          <a:p>
            <a:pPr rtl="0"/>
            <a:r>
              <a:rPr lang="pt-PT" dirty="0">
                <a:latin typeface="Calibri" panose="020F0502020204030204" pitchFamily="34" charset="0"/>
              </a:rPr>
              <a:t>Casos de Uso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5A9ABF77-5FA3-4255-A559-D1F78967AB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2013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51607FB7-CE18-426D-844F-88750A8DDE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50"/>
          <a:stretch/>
        </p:blipFill>
        <p:spPr bwMode="auto">
          <a:xfrm>
            <a:off x="4294212" y="814400"/>
            <a:ext cx="6807200" cy="52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Posição do Texto 7">
            <a:extLst>
              <a:ext uri="{FF2B5EF4-FFF2-40B4-BE49-F238E27FC236}">
                <a16:creationId xmlns:a16="http://schemas.microsoft.com/office/drawing/2014/main" id="{64EDAF77-AF11-4DE4-B49E-4402333F8A47}"/>
              </a:ext>
            </a:extLst>
          </p:cNvPr>
          <p:cNvSpPr txBox="1">
            <a:spLocks/>
          </p:cNvSpPr>
          <p:nvPr/>
        </p:nvSpPr>
        <p:spPr>
          <a:xfrm>
            <a:off x="1530993" y="5624500"/>
            <a:ext cx="9126838" cy="53340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004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943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r>
              <a:rPr lang="pt-PT" sz="1100" dirty="0">
                <a:latin typeface="Calibri" panose="020F0502020204030204" pitchFamily="34" charset="0"/>
              </a:rPr>
              <a:t>Figura 1 – Diagrama de Casos de Uso</a:t>
            </a:r>
          </a:p>
        </p:txBody>
      </p:sp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8C77CCCE-BBFA-4C49-94F6-50E6B1F8EF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3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268">
        <p:fade/>
      </p:transition>
    </mc:Choice>
    <mc:Fallback xmlns="">
      <p:transition spd="med" advTm="212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dirty="0">
                <a:latin typeface="Calibri" panose="020F0502020204030204" pitchFamily="34" charset="0"/>
              </a:rPr>
              <a:t>Engenharia de </a:t>
            </a:r>
            <a:r>
              <a:rPr lang="pt-PT" i="1" dirty="0">
                <a:latin typeface="Calibri" panose="020F0502020204030204" pitchFamily="34" charset="0"/>
              </a:rPr>
              <a:t>Software</a:t>
            </a:r>
            <a:endParaRPr lang="pt-PT" dirty="0">
              <a:latin typeface="Calibri" panose="020F0502020204030204" pitchFamily="34" charset="0"/>
            </a:endParaRPr>
          </a:p>
        </p:txBody>
      </p:sp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pt-PT" dirty="0">
                <a:latin typeface="Calibri" panose="020F0502020204030204" pitchFamily="34" charset="0"/>
              </a:rPr>
              <a:t>Diferentes Fases de Projeto:</a:t>
            </a:r>
          </a:p>
          <a:p>
            <a:pPr lvl="1" rtl="0"/>
            <a:r>
              <a:rPr lang="pt-PT" dirty="0">
                <a:latin typeface="Calibri" panose="020F0502020204030204" pitchFamily="34" charset="0"/>
              </a:rPr>
              <a:t>Planeamento</a:t>
            </a:r>
          </a:p>
          <a:p>
            <a:pPr lvl="1" rtl="0"/>
            <a:r>
              <a:rPr lang="pt-PT" dirty="0">
                <a:latin typeface="Calibri" panose="020F0502020204030204" pitchFamily="34" charset="0"/>
              </a:rPr>
              <a:t>Especificação de Requisitos</a:t>
            </a:r>
          </a:p>
          <a:p>
            <a:pPr lvl="1" rtl="0"/>
            <a:r>
              <a:rPr lang="pt-PT" dirty="0">
                <a:latin typeface="Calibri" panose="020F0502020204030204" pitchFamily="34" charset="0"/>
              </a:rPr>
              <a:t>Desenvolvimento</a:t>
            </a:r>
          </a:p>
          <a:p>
            <a:pPr lvl="1" rtl="0"/>
            <a:r>
              <a:rPr lang="pt-PT" dirty="0">
                <a:latin typeface="Calibri" panose="020F0502020204030204" pitchFamily="34" charset="0"/>
              </a:rPr>
              <a:t>Testes</a:t>
            </a:r>
          </a:p>
          <a:p>
            <a:pPr lvl="1" rtl="0"/>
            <a:r>
              <a:rPr lang="pt-PT" dirty="0"/>
              <a:t>Documentação</a:t>
            </a:r>
            <a:endParaRPr lang="pt-PT" dirty="0">
              <a:latin typeface="Calibri" panose="020F0502020204030204" pitchFamily="34" charset="0"/>
            </a:endParaRPr>
          </a:p>
        </p:txBody>
      </p:sp>
      <p:pic>
        <p:nvPicPr>
          <p:cNvPr id="16" name="Áudio 15">
            <a:hlinkClick r:id="" action="ppaction://media"/>
            <a:extLst>
              <a:ext uri="{FF2B5EF4-FFF2-40B4-BE49-F238E27FC236}">
                <a16:creationId xmlns:a16="http://schemas.microsoft.com/office/drawing/2014/main" id="{35FD539E-3A02-4477-9D55-4B2AFD47ED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38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704">
        <p:fade/>
      </p:transition>
    </mc:Choice>
    <mc:Fallback xmlns="">
      <p:transition spd="med" advTm="227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dirty="0">
                <a:latin typeface="Calibri" panose="020F0502020204030204" pitchFamily="34" charset="0"/>
              </a:rPr>
              <a:t>Ética</a:t>
            </a:r>
          </a:p>
        </p:txBody>
      </p:sp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pt-PT" dirty="0">
              <a:latin typeface="Calibri" panose="020F0502020204030204" pitchFamily="34" charset="0"/>
            </a:endParaRPr>
          </a:p>
          <a:p>
            <a:pPr rtl="0"/>
            <a:r>
              <a:rPr lang="pt-PT" dirty="0"/>
              <a:t>Cuidado com o tratamento de informação sensível:</a:t>
            </a:r>
          </a:p>
          <a:p>
            <a:pPr lvl="1"/>
            <a:r>
              <a:rPr lang="pt-PT" dirty="0"/>
              <a:t>Localização do utilizador</a:t>
            </a:r>
          </a:p>
          <a:p>
            <a:pPr lvl="1"/>
            <a:r>
              <a:rPr lang="pt-PT" dirty="0">
                <a:latin typeface="Calibri" panose="020F0502020204030204" pitchFamily="34" charset="0"/>
              </a:rPr>
              <a:t>Informação priva</a:t>
            </a:r>
            <a:r>
              <a:rPr lang="pt-PT" dirty="0"/>
              <a:t>da na submissão (</a:t>
            </a:r>
            <a:r>
              <a:rPr lang="pt-PT" i="1" dirty="0" err="1"/>
              <a:t>username</a:t>
            </a:r>
            <a:r>
              <a:rPr lang="pt-PT" dirty="0"/>
              <a:t>)</a:t>
            </a:r>
          </a:p>
          <a:p>
            <a:pPr lvl="1"/>
            <a:endParaRPr lang="pt-PT" i="1" dirty="0">
              <a:latin typeface="Calibri" panose="020F0502020204030204" pitchFamily="34" charset="0"/>
            </a:endParaRPr>
          </a:p>
          <a:p>
            <a:r>
              <a:rPr lang="pt-PT" dirty="0">
                <a:latin typeface="Calibri" panose="020F0502020204030204" pitchFamily="34" charset="0"/>
              </a:rPr>
              <a:t>Informação credível</a:t>
            </a:r>
          </a:p>
        </p:txBody>
      </p:sp>
      <p:sp>
        <p:nvSpPr>
          <p:cNvPr id="4" name="Marcador de Posição do Texto 7"/>
          <p:cNvSpPr txBox="1">
            <a:spLocks/>
          </p:cNvSpPr>
          <p:nvPr/>
        </p:nvSpPr>
        <p:spPr>
          <a:xfrm>
            <a:off x="1539575" y="5715000"/>
            <a:ext cx="9126838" cy="53340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004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943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pt-PT" sz="1600" dirty="0">
              <a:latin typeface="Calibri" panose="020F0502020204030204" pitchFamily="34" charset="0"/>
            </a:endParaRPr>
          </a:p>
        </p:txBody>
      </p:sp>
      <p:pic>
        <p:nvPicPr>
          <p:cNvPr id="15" name="Áudio 14">
            <a:hlinkClick r:id="" action="ppaction://media"/>
            <a:extLst>
              <a:ext uri="{FF2B5EF4-FFF2-40B4-BE49-F238E27FC236}">
                <a16:creationId xmlns:a16="http://schemas.microsoft.com/office/drawing/2014/main" id="{537F9A29-5508-435C-AF47-2D4691F7E6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748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1519">
        <p:fade/>
      </p:transition>
    </mc:Choice>
    <mc:Fallback xmlns="">
      <p:transition spd="med" advTm="515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dirty="0">
                <a:latin typeface="Calibri" panose="020F0502020204030204" pitchFamily="34" charset="0"/>
              </a:rPr>
              <a:t>Enquadramento geral</a:t>
            </a:r>
          </a:p>
        </p:txBody>
      </p:sp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r>
              <a:rPr lang="pt-PT" dirty="0"/>
              <a:t>Principais unidades curriculares que influenciaram o projeto:</a:t>
            </a:r>
          </a:p>
          <a:p>
            <a:pPr lvl="1"/>
            <a:r>
              <a:rPr lang="pt-PT" dirty="0"/>
              <a:t>Programação </a:t>
            </a:r>
            <a:r>
              <a:rPr lang="pt-PT" i="1" dirty="0"/>
              <a:t>Web</a:t>
            </a:r>
            <a:endParaRPr lang="pt-PT" dirty="0"/>
          </a:p>
          <a:p>
            <a:pPr lvl="1"/>
            <a:r>
              <a:rPr lang="pt-PT" dirty="0"/>
              <a:t>Gestão de Projetos Informáticos</a:t>
            </a:r>
          </a:p>
          <a:p>
            <a:pPr lvl="1"/>
            <a:r>
              <a:rPr lang="pt-PT" dirty="0"/>
              <a:t>Sistemas de Informação Geográficos</a:t>
            </a:r>
          </a:p>
          <a:p>
            <a:pPr lvl="1"/>
            <a:r>
              <a:rPr lang="pt-PT" dirty="0"/>
              <a:t>Bases de Dados</a:t>
            </a:r>
          </a:p>
          <a:p>
            <a:pPr lvl="1"/>
            <a:r>
              <a:rPr lang="pt-PT" dirty="0"/>
              <a:t>Interfaces e Usabilidade</a:t>
            </a:r>
          </a:p>
        </p:txBody>
      </p:sp>
      <p:sp>
        <p:nvSpPr>
          <p:cNvPr id="4" name="Marcador de Posição do Texto 7"/>
          <p:cNvSpPr txBox="1">
            <a:spLocks/>
          </p:cNvSpPr>
          <p:nvPr/>
        </p:nvSpPr>
        <p:spPr>
          <a:xfrm>
            <a:off x="1539575" y="5715000"/>
            <a:ext cx="9126838" cy="53340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004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SzPct val="10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943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pt-PT" sz="1600" dirty="0">
              <a:latin typeface="Calibri" panose="020F0502020204030204" pitchFamily="34" charset="0"/>
            </a:endParaRPr>
          </a:p>
        </p:txBody>
      </p:sp>
      <p:pic>
        <p:nvPicPr>
          <p:cNvPr id="17" name="Áudio 16">
            <a:hlinkClick r:id="" action="ppaction://media"/>
            <a:extLst>
              <a:ext uri="{FF2B5EF4-FFF2-40B4-BE49-F238E27FC236}">
                <a16:creationId xmlns:a16="http://schemas.microsoft.com/office/drawing/2014/main" id="{0838945B-220A-4D8C-B1E8-495148459A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53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441">
        <p:fade/>
      </p:transition>
    </mc:Choice>
    <mc:Fallback xmlns="">
      <p:transition spd="med" advTm="2144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resentação da descrição geral do planeamento do projeto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98000"/>
              </a:schemeClr>
            </a:duotone>
          </a:blip>
          <a:tile tx="0" ty="0" sx="100000" sy="100000" flip="none" algn="ctr"/>
        </a:blipFill>
      </a:bgFillStyleLst>
    </a:fmtScheme>
  </a:themeElements>
  <a:objectDefaults>
    <a:spDef>
      <a:spPr>
        <a:solidFill>
          <a:schemeClr val="accent1">
            <a:lumMod val="50000"/>
          </a:schemeClr>
        </a:solidFill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accent1">
              <a:lumMod val="20000"/>
              <a:lumOff val="80000"/>
            </a:schemeClr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26713788_TF03460544" id="{11775AB0-6A10-44FF-A474-84F4C83B8BE9}" vid="{D0F1F926-6EF0-4EE9-93E7-FEBE462403FE}"/>
    </a:ext>
  </a:extLst>
</a:theme>
</file>

<file path=ppt/theme/theme2.xml><?xml version="1.0" encoding="utf-8"?>
<a:theme xmlns:a="http://schemas.openxmlformats.org/drawingml/2006/main" name="Tema do Offic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da descrição geral do planeamento do projeto de negócio</Template>
  <TotalTime>409</TotalTime>
  <Words>204</Words>
  <Application>Microsoft Office PowerPoint</Application>
  <PresentationFormat>Personalizados</PresentationFormat>
  <Paragraphs>57</Paragraphs>
  <Slides>11</Slides>
  <Notes>11</Notes>
  <HiddenSlides>0</HiddenSlides>
  <MMClips>11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Apresentação da descrição geral do planeamento do projeto</vt:lpstr>
      <vt:lpstr>InfoAzulejo</vt:lpstr>
      <vt:lpstr>Objetivos do Projeto</vt:lpstr>
      <vt:lpstr>Cenário Principal</vt:lpstr>
      <vt:lpstr>Atores</vt:lpstr>
      <vt:lpstr>Análise da Concorrência</vt:lpstr>
      <vt:lpstr>Casos de Uso</vt:lpstr>
      <vt:lpstr>Engenharia de Software</vt:lpstr>
      <vt:lpstr>Ética</vt:lpstr>
      <vt:lpstr>Enquadramento geral</vt:lpstr>
      <vt:lpstr>Agile</vt:lpstr>
      <vt:lpstr>Agile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InfoAzulejo</dc:title>
  <dc:creator>hugo varela</dc:creator>
  <cp:lastModifiedBy>hugo varela</cp:lastModifiedBy>
  <cp:revision>20</cp:revision>
  <dcterms:created xsi:type="dcterms:W3CDTF">2020-06-24T12:56:41Z</dcterms:created>
  <dcterms:modified xsi:type="dcterms:W3CDTF">2020-06-26T15:53:52Z</dcterms:modified>
</cp:coreProperties>
</file>